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6" r:id="rId16"/>
    <p:sldId id="270" r:id="rId17"/>
    <p:sldId id="271" r:id="rId18"/>
    <p:sldId id="272" r:id="rId19"/>
    <p:sldId id="273" r:id="rId20"/>
    <p:sldId id="274" r:id="rId21"/>
    <p:sldId id="275" r:id="rId22"/>
  </p:sldIdLst>
  <p:sldSz cx="18288000" cy="10287000"/>
  <p:notesSz cx="6858000" cy="9144000"/>
  <p:embeddedFontLst>
    <p:embeddedFont>
      <p:font typeface="Canva Sans Bold" panose="020B0604020202020204" charset="0"/>
      <p:regular r:id="rId24"/>
    </p:embeddedFont>
    <p:embeddedFont>
      <p:font typeface="Agrandir" panose="020B0604020202020204" charset="0"/>
      <p:regular r:id="rId25"/>
    </p:embeddedFont>
    <p:embeddedFont>
      <p:font typeface="Agrandir Heavy" panose="020B0604020202020204" charset="0"/>
      <p:regular r:id="rId26"/>
    </p:embeddedFont>
    <p:embeddedFont>
      <p:font typeface="Canva Sans" panose="020B0604020202020204" charset="0"/>
      <p:regular r:id="rId27"/>
    </p:embeddedFont>
    <p:embeddedFont>
      <p:font typeface="Agrandir Bold" panose="020B0604020202020204" charset="0"/>
      <p:regular r:id="rId28"/>
    </p:embeddedFont>
    <p:embeddedFont>
      <p:font typeface="Bricolage Grotesque Medium" panose="020B0604020202020204" charset="0"/>
      <p:regular r:id="rId29"/>
    </p:embeddedFont>
    <p:embeddedFont>
      <p:font typeface="Bricolage Grotesque" panose="020B0604020202020204" charset="0"/>
      <p:regular r:id="rId30"/>
    </p:embeddedFont>
    <p:embeddedFont>
      <p:font typeface="Canva Sans Italics" panose="020B0604020202020204" charset="0"/>
      <p:regular r:id="rId31"/>
    </p:embeddedFont>
    <p:embeddedFont>
      <p:font typeface="Bricolage Grotesque Semi-Bold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947" autoAdjust="0"/>
  </p:normalViewPr>
  <p:slideViewPr>
    <p:cSldViewPr>
      <p:cViewPr>
        <p:scale>
          <a:sx n="35" d="100"/>
          <a:sy n="35" d="100"/>
        </p:scale>
        <p:origin x="1810" y="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44D23-790D-4E7B-B7CE-D47A40D947AD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B04DC-E1C3-417A-BEF5-2E707AD51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18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B04DC-E1C3-417A-BEF5-2E707AD51D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72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2.png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444019"/>
            <a:ext cx="18288000" cy="4842981"/>
          </a:xfrm>
          <a:custGeom>
            <a:avLst/>
            <a:gdLst/>
            <a:ahLst/>
            <a:cxnLst/>
            <a:rect l="l" t="t" r="r" b="b"/>
            <a:pathLst>
              <a:path w="18537726" h="4842981">
                <a:moveTo>
                  <a:pt x="0" y="0"/>
                </a:moveTo>
                <a:lnTo>
                  <a:pt x="18537726" y="0"/>
                </a:lnTo>
                <a:lnTo>
                  <a:pt x="18537726" y="4842980"/>
                </a:lnTo>
                <a:lnTo>
                  <a:pt x="0" y="4842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7200" y="2069824"/>
            <a:ext cx="15754067" cy="3424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51"/>
              </a:lnSpc>
            </a:pPr>
            <a:r>
              <a:rPr lang="en-US" sz="7254" b="1" dirty="0" err="1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PHÁT</a:t>
            </a:r>
            <a:r>
              <a:rPr lang="en-US" sz="7254" b="1" dirty="0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 </a:t>
            </a:r>
            <a:r>
              <a:rPr lang="en-US" sz="7254" b="1" dirty="0" err="1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TRIỂN</a:t>
            </a:r>
            <a:r>
              <a:rPr lang="en-US" sz="7254" b="1" dirty="0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 WEBSITE </a:t>
            </a:r>
            <a:r>
              <a:rPr lang="en-US" sz="7254" b="1" dirty="0" err="1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GIỚI</a:t>
            </a:r>
            <a:r>
              <a:rPr lang="en-US" sz="7254" b="1" dirty="0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 </a:t>
            </a:r>
            <a:r>
              <a:rPr lang="en-US" sz="7254" b="1" dirty="0" err="1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THIỆU</a:t>
            </a:r>
            <a:r>
              <a:rPr lang="en-US" sz="7254" b="1" dirty="0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  </a:t>
            </a:r>
          </a:p>
          <a:p>
            <a:pPr algn="ctr">
              <a:lnSpc>
                <a:spcPts val="8851"/>
              </a:lnSpc>
            </a:pPr>
            <a:r>
              <a:rPr lang="en-US" sz="7254" b="1" dirty="0" err="1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VÀ</a:t>
            </a:r>
            <a:r>
              <a:rPr lang="en-US" sz="7254" b="1" dirty="0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 </a:t>
            </a:r>
            <a:r>
              <a:rPr lang="en-US" sz="7254" b="1" dirty="0" err="1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TƯ</a:t>
            </a:r>
            <a:r>
              <a:rPr lang="en-US" sz="7254" b="1" dirty="0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 </a:t>
            </a:r>
            <a:r>
              <a:rPr lang="en-US" sz="7254" b="1" dirty="0" err="1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VẤN</a:t>
            </a:r>
            <a:r>
              <a:rPr lang="en-US" sz="7254" b="1" dirty="0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 </a:t>
            </a:r>
            <a:r>
              <a:rPr lang="en-US" sz="7254" b="1" dirty="0" err="1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SẢN</a:t>
            </a:r>
            <a:r>
              <a:rPr lang="en-US" sz="7254" b="1" dirty="0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 </a:t>
            </a:r>
            <a:r>
              <a:rPr lang="en-US" sz="7254" b="1" dirty="0" err="1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PHẨM</a:t>
            </a:r>
            <a:r>
              <a:rPr lang="en-US" sz="7254" b="1" dirty="0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 </a:t>
            </a:r>
            <a:r>
              <a:rPr lang="en-US" sz="7254" b="1" dirty="0" err="1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SỮA</a:t>
            </a:r>
            <a:r>
              <a:rPr lang="en-US" sz="7254" b="1" dirty="0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  </a:t>
            </a:r>
          </a:p>
          <a:p>
            <a:pPr algn="ctr">
              <a:lnSpc>
                <a:spcPts val="8851"/>
              </a:lnSpc>
            </a:pPr>
            <a:r>
              <a:rPr lang="en-US" sz="7254" b="1" dirty="0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CHO </a:t>
            </a:r>
            <a:r>
              <a:rPr lang="en-US" sz="7254" b="1" dirty="0" err="1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TRẺ</a:t>
            </a:r>
            <a:r>
              <a:rPr lang="en-US" sz="7254" b="1" dirty="0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 EM (0–5 </a:t>
            </a:r>
            <a:r>
              <a:rPr lang="en-US" sz="7254" b="1" dirty="0" err="1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TUỔI</a:t>
            </a:r>
            <a:r>
              <a:rPr lang="en-US" sz="7254" b="1" dirty="0" smtClean="0">
                <a:solidFill>
                  <a:srgbClr val="103D12"/>
                </a:solidFill>
                <a:latin typeface="Times New Roman" panose="02020603050405020304" pitchFamily="18" charset="0"/>
                <a:ea typeface="Agrandir Bold"/>
                <a:cs typeface="Times New Roman" panose="02020603050405020304" pitchFamily="18" charset="0"/>
                <a:sym typeface="Agrandir Bold"/>
              </a:rPr>
              <a:t>)</a:t>
            </a:r>
            <a:endParaRPr lang="en-US" sz="7254" b="1" dirty="0">
              <a:solidFill>
                <a:srgbClr val="103D12"/>
              </a:solidFill>
              <a:latin typeface="Times New Roman" panose="02020603050405020304" pitchFamily="18" charset="0"/>
              <a:ea typeface="Agrandir Bold"/>
              <a:cs typeface="Times New Roman" panose="02020603050405020304" pitchFamily="18" charset="0"/>
              <a:sym typeface="Agrandir Bold"/>
            </a:endParaRPr>
          </a:p>
        </p:txBody>
      </p:sp>
      <p:sp>
        <p:nvSpPr>
          <p:cNvPr id="6" name="Freeform 6"/>
          <p:cNvSpPr/>
          <p:nvPr/>
        </p:nvSpPr>
        <p:spPr>
          <a:xfrm flipH="1" flipV="1">
            <a:off x="12954000" y="10582"/>
            <a:ext cx="5334000" cy="2999317"/>
          </a:xfrm>
          <a:custGeom>
            <a:avLst/>
            <a:gdLst/>
            <a:ahLst/>
            <a:cxnLst/>
            <a:rect l="l" t="t" r="r" b="b"/>
            <a:pathLst>
              <a:path w="5882901" h="3899873">
                <a:moveTo>
                  <a:pt x="5882901" y="3899873"/>
                </a:moveTo>
                <a:lnTo>
                  <a:pt x="0" y="3899873"/>
                </a:lnTo>
                <a:lnTo>
                  <a:pt x="0" y="0"/>
                </a:lnTo>
                <a:lnTo>
                  <a:pt x="5882901" y="0"/>
                </a:lnTo>
                <a:lnTo>
                  <a:pt x="5882901" y="389987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3994684" y="7564969"/>
            <a:ext cx="1229830" cy="364337"/>
          </a:xfrm>
          <a:custGeom>
            <a:avLst/>
            <a:gdLst/>
            <a:ahLst/>
            <a:cxnLst/>
            <a:rect l="l" t="t" r="r" b="b"/>
            <a:pathLst>
              <a:path w="1229830" h="364337">
                <a:moveTo>
                  <a:pt x="1229830" y="0"/>
                </a:moveTo>
                <a:lnTo>
                  <a:pt x="0" y="0"/>
                </a:lnTo>
                <a:lnTo>
                  <a:pt x="0" y="364337"/>
                </a:lnTo>
                <a:lnTo>
                  <a:pt x="1229830" y="364337"/>
                </a:lnTo>
                <a:lnTo>
                  <a:pt x="122983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788" y="136788"/>
            <a:ext cx="1783825" cy="1783825"/>
          </a:xfrm>
          <a:custGeom>
            <a:avLst/>
            <a:gdLst/>
            <a:ahLst/>
            <a:cxnLst/>
            <a:rect l="l" t="t" r="r" b="b"/>
            <a:pathLst>
              <a:path w="1783825" h="1783825">
                <a:moveTo>
                  <a:pt x="0" y="0"/>
                </a:moveTo>
                <a:lnTo>
                  <a:pt x="1783824" y="0"/>
                </a:lnTo>
                <a:lnTo>
                  <a:pt x="1783824" y="1783824"/>
                </a:lnTo>
                <a:lnTo>
                  <a:pt x="0" y="17838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821522" y="7564969"/>
            <a:ext cx="9076710" cy="1693331"/>
            <a:chOff x="0" y="0"/>
            <a:chExt cx="2390574" cy="4459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90574" cy="445980"/>
            </a:xfrm>
            <a:custGeom>
              <a:avLst/>
              <a:gdLst/>
              <a:ahLst/>
              <a:cxnLst/>
              <a:rect l="l" t="t" r="r" b="b"/>
              <a:pathLst>
                <a:path w="2390574" h="445980">
                  <a:moveTo>
                    <a:pt x="2187374" y="0"/>
                  </a:moveTo>
                  <a:cubicBezTo>
                    <a:pt x="2299598" y="0"/>
                    <a:pt x="2390574" y="99836"/>
                    <a:pt x="2390574" y="222990"/>
                  </a:cubicBezTo>
                  <a:cubicBezTo>
                    <a:pt x="2390574" y="346144"/>
                    <a:pt x="2299598" y="445980"/>
                    <a:pt x="2187374" y="445980"/>
                  </a:cubicBezTo>
                  <a:lnTo>
                    <a:pt x="203200" y="445980"/>
                  </a:lnTo>
                  <a:cubicBezTo>
                    <a:pt x="90976" y="445980"/>
                    <a:pt x="0" y="346144"/>
                    <a:pt x="0" y="222990"/>
                  </a:cubicBezTo>
                  <a:cubicBezTo>
                    <a:pt x="0" y="9983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390574" cy="484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46223" y="313560"/>
            <a:ext cx="3366448" cy="715140"/>
            <a:chOff x="0" y="0"/>
            <a:chExt cx="1664658" cy="3536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64657" cy="353626"/>
            </a:xfrm>
            <a:custGeom>
              <a:avLst/>
              <a:gdLst/>
              <a:ahLst/>
              <a:cxnLst/>
              <a:rect l="l" t="t" r="r" b="b"/>
              <a:pathLst>
                <a:path w="1664657" h="353626">
                  <a:moveTo>
                    <a:pt x="1461457" y="0"/>
                  </a:moveTo>
                  <a:cubicBezTo>
                    <a:pt x="1573682" y="0"/>
                    <a:pt x="1664657" y="79162"/>
                    <a:pt x="1664657" y="176813"/>
                  </a:cubicBezTo>
                  <a:cubicBezTo>
                    <a:pt x="1664657" y="274464"/>
                    <a:pt x="1573682" y="353626"/>
                    <a:pt x="1461457" y="353626"/>
                  </a:cubicBezTo>
                  <a:lnTo>
                    <a:pt x="203200" y="353626"/>
                  </a:lnTo>
                  <a:cubicBezTo>
                    <a:pt x="90976" y="353626"/>
                    <a:pt x="0" y="274464"/>
                    <a:pt x="0" y="176813"/>
                  </a:cubicBezTo>
                  <a:cubicBezTo>
                    <a:pt x="0" y="7916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5E882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64658" cy="391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919064" y="8057362"/>
            <a:ext cx="5500901" cy="95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2775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GVHD</a:t>
            </a:r>
            <a:r>
              <a:rPr lang="en-US" sz="2775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: </a:t>
            </a:r>
            <a:r>
              <a:rPr lang="en-US" sz="2775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ThS</a:t>
            </a:r>
            <a:r>
              <a:rPr lang="en-US" sz="2775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. </a:t>
            </a:r>
            <a:r>
              <a:rPr lang="en-US" sz="2775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Nguyễn</a:t>
            </a:r>
            <a:r>
              <a:rPr lang="en-US" sz="2775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2775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Khắc</a:t>
            </a:r>
            <a:r>
              <a:rPr lang="en-US" sz="2775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2775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Quốc</a:t>
            </a:r>
            <a:r>
              <a:rPr lang="en-US" sz="2775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 </a:t>
            </a:r>
          </a:p>
          <a:p>
            <a:pPr algn="ctr">
              <a:lnSpc>
                <a:spcPts val="3885"/>
              </a:lnSpc>
              <a:spcBef>
                <a:spcPct val="0"/>
              </a:spcBef>
            </a:pPr>
            <a:endParaRPr lang="en-US" sz="2775" b="1" dirty="0">
              <a:solidFill>
                <a:srgbClr val="000000"/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14419965" y="7929306"/>
            <a:ext cx="0" cy="791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4609599" y="7663339"/>
            <a:ext cx="3050066" cy="175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SVTH</a:t>
            </a:r>
            <a:r>
              <a:rPr lang="en-US" sz="2499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: </a:t>
            </a:r>
            <a:r>
              <a:rPr lang="en-US" sz="2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Lê</a:t>
            </a:r>
            <a:r>
              <a:rPr lang="en-US" sz="2499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Ngọc</a:t>
            </a:r>
            <a:r>
              <a:rPr lang="en-US" sz="2499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Sơn</a:t>
            </a:r>
            <a:r>
              <a:rPr lang="en-US" sz="2499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MSSV</a:t>
            </a:r>
            <a:r>
              <a:rPr lang="en-US" sz="2499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: 110123169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Lớp</a:t>
            </a:r>
            <a:r>
              <a:rPr lang="en-US" sz="2499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: </a:t>
            </a:r>
            <a:r>
              <a:rPr lang="en-US" sz="2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DA23TTD</a:t>
            </a:r>
            <a:r>
              <a:rPr lang="en-US" sz="2499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000000"/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46223" y="436180"/>
            <a:ext cx="3421777" cy="41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Tra</a:t>
            </a:r>
            <a:r>
              <a:rPr lang="en-US" sz="2499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Vinh</a:t>
            </a:r>
            <a:r>
              <a:rPr lang="en-US" sz="2499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University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81600" y="5944344"/>
            <a:ext cx="9753600" cy="1205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42"/>
              </a:lnSpc>
              <a:spcBef>
                <a:spcPct val="0"/>
              </a:spcBef>
            </a:pPr>
            <a:r>
              <a:rPr lang="vi-VN" sz="353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Trường Kỹ Thuật và Công nghệ</a:t>
            </a:r>
          </a:p>
          <a:p>
            <a:pPr algn="ctr">
              <a:lnSpc>
                <a:spcPts val="4942"/>
              </a:lnSpc>
              <a:spcBef>
                <a:spcPct val="0"/>
              </a:spcBef>
            </a:pPr>
            <a:endParaRPr lang="en-US" sz="3530" i="1" dirty="0" err="1" smtClean="0">
              <a:solidFill>
                <a:srgbClr val="000000"/>
              </a:solidFill>
              <a:latin typeface="Times New Roman" panose="02020603050405020304" pitchFamily="18" charset="0"/>
              <a:ea typeface="Canva Sans Italics"/>
              <a:cs typeface="Times New Roman" panose="02020603050405020304" pitchFamily="18" charset="0"/>
              <a:sym typeface="Canva Sans Italics"/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274186" y="-20974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0800000" flipH="1" flipV="1">
            <a:off x="1" y="7962900"/>
            <a:ext cx="3733800" cy="2324100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2993508"/>
                </a:moveTo>
                <a:lnTo>
                  <a:pt x="0" y="2993508"/>
                </a:lnTo>
                <a:lnTo>
                  <a:pt x="0" y="0"/>
                </a:lnTo>
                <a:lnTo>
                  <a:pt x="4515662" y="0"/>
                </a:lnTo>
                <a:lnTo>
                  <a:pt x="4515662" y="29935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15103045" y="681381"/>
            <a:ext cx="3844455" cy="2525454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0"/>
                </a:moveTo>
                <a:lnTo>
                  <a:pt x="0" y="0"/>
                </a:lnTo>
                <a:lnTo>
                  <a:pt x="0" y="2993508"/>
                </a:lnTo>
                <a:lnTo>
                  <a:pt x="4515662" y="2993508"/>
                </a:lnTo>
                <a:lnTo>
                  <a:pt x="45156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0600" y="1028700"/>
            <a:ext cx="10515599" cy="8258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17"/>
              </a:lnSpc>
            </a:pP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Chức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năng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hệ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thống</a:t>
            </a:r>
            <a:endParaRPr lang="en-US" sz="3298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  <a:p>
            <a:pPr algn="l">
              <a:lnSpc>
                <a:spcPts val="4617"/>
              </a:lnSpc>
            </a:pP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Khách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hàng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:</a:t>
            </a:r>
          </a:p>
          <a:p>
            <a:pPr marL="712099" lvl="1" indent="-356049" algn="l">
              <a:lnSpc>
                <a:spcPts val="4617"/>
              </a:lnSpc>
              <a:buFont typeface="Arial"/>
              <a:buChar char="•"/>
            </a:pP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Đăng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ký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,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đăng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nhập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tài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khoản</a:t>
            </a:r>
            <a:endParaRPr lang="en-US" sz="3298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  <a:p>
            <a:pPr marL="712099" lvl="1" indent="-356049" algn="l">
              <a:lnSpc>
                <a:spcPts val="4617"/>
              </a:lnSpc>
              <a:buFont typeface="Arial"/>
              <a:buChar char="•"/>
            </a:pP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Xem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và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tìm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kiếm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sản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phẩm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sữa</a:t>
            </a:r>
            <a:endParaRPr lang="en-US" sz="3298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  <a:p>
            <a:pPr marL="712099" lvl="1" indent="-356049" algn="l">
              <a:lnSpc>
                <a:spcPts val="4617"/>
              </a:lnSpc>
              <a:buFont typeface="Arial"/>
              <a:buChar char="•"/>
            </a:pP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Xem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chi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tiết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sản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phẩm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theo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độ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tuổi</a:t>
            </a:r>
            <a:endParaRPr lang="en-US" sz="3298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  <a:p>
            <a:pPr marL="712099" lvl="1" indent="-356049" algn="l">
              <a:lnSpc>
                <a:spcPts val="4617"/>
              </a:lnSpc>
              <a:buFont typeface="Arial"/>
              <a:buChar char="•"/>
            </a:pP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Thêm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,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cập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nhật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và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xóa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sản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phẩm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trong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giỏ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hàng</a:t>
            </a:r>
            <a:endParaRPr lang="en-US" sz="3298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  <a:p>
            <a:pPr marL="712099" lvl="1" indent="-356049" algn="l">
              <a:lnSpc>
                <a:spcPts val="4617"/>
              </a:lnSpc>
              <a:buFont typeface="Arial"/>
              <a:buChar char="•"/>
            </a:pP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Thanh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toán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ở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mức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mô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phỏng</a:t>
            </a:r>
            <a:endParaRPr lang="en-US" sz="3298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  <a:p>
            <a:pPr algn="l">
              <a:lnSpc>
                <a:spcPts val="4617"/>
              </a:lnSpc>
            </a:pP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Quản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trị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:</a:t>
            </a:r>
          </a:p>
          <a:p>
            <a:pPr marL="712099" lvl="1" indent="-356049" algn="l">
              <a:lnSpc>
                <a:spcPts val="4617"/>
              </a:lnSpc>
              <a:buFont typeface="Arial"/>
              <a:buChar char="•"/>
            </a:pP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Đăng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nhập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hệ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thống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quản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trị</a:t>
            </a:r>
            <a:endParaRPr lang="en-US" sz="3298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  <a:p>
            <a:pPr marL="712099" lvl="1" indent="-356049" algn="l">
              <a:lnSpc>
                <a:spcPts val="4617"/>
              </a:lnSpc>
              <a:buFont typeface="Arial"/>
              <a:buChar char="•"/>
            </a:pP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Quản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lý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người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dùng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và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phân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quyền</a:t>
            </a:r>
            <a:endParaRPr lang="en-US" sz="3298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  <a:p>
            <a:pPr marL="712099" lvl="1" indent="-356049" algn="l">
              <a:lnSpc>
                <a:spcPts val="4617"/>
              </a:lnSpc>
              <a:buFont typeface="Arial"/>
              <a:buChar char="•"/>
            </a:pP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Quản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lý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sản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phẩm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(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thêm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,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sửa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,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xóa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)</a:t>
            </a:r>
          </a:p>
          <a:p>
            <a:pPr marL="712099" lvl="1" indent="-356049" algn="l">
              <a:lnSpc>
                <a:spcPts val="4617"/>
              </a:lnSpc>
              <a:buFont typeface="Arial"/>
              <a:buChar char="•"/>
            </a:pP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Quản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lý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đơn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hàng</a:t>
            </a:r>
            <a:endParaRPr lang="en-US" sz="3298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  <a:p>
            <a:pPr marL="712099" lvl="1" indent="-356049" algn="l">
              <a:lnSpc>
                <a:spcPts val="4617"/>
              </a:lnSpc>
              <a:buFont typeface="Arial"/>
              <a:buChar char="•"/>
            </a:pP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Xem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thống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kê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cơ</a:t>
            </a:r>
            <a:r>
              <a:rPr lang="en-US" sz="3298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298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bản</a:t>
            </a:r>
            <a:endParaRPr lang="en-US" sz="3298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  <a:p>
            <a:pPr algn="l">
              <a:lnSpc>
                <a:spcPts val="4617"/>
              </a:lnSpc>
            </a:pPr>
            <a:endParaRPr lang="en-US" sz="3298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0287000" y="3441369"/>
            <a:ext cx="7513020" cy="6845631"/>
          </a:xfrm>
          <a:custGeom>
            <a:avLst/>
            <a:gdLst/>
            <a:ahLst/>
            <a:cxnLst/>
            <a:rect l="l" t="t" r="r" b="b"/>
            <a:pathLst>
              <a:path w="7513020" h="6845631">
                <a:moveTo>
                  <a:pt x="0" y="0"/>
                </a:moveTo>
                <a:lnTo>
                  <a:pt x="7513020" y="0"/>
                </a:lnTo>
                <a:lnTo>
                  <a:pt x="7513020" y="6845631"/>
                </a:lnTo>
                <a:lnTo>
                  <a:pt x="0" y="6845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88" r="-408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2362200" y="-80931"/>
            <a:ext cx="1333500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19"/>
              </a:lnSpc>
            </a:pP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5.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Nội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dung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thực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hiện</a:t>
            </a:r>
            <a:endParaRPr lang="en-US" sz="5499" b="1" dirty="0">
              <a:solidFill>
                <a:srgbClr val="000000"/>
              </a:solidFill>
              <a:latin typeface="Times New Roman" panose="02020603050405020304" pitchFamily="18" charset="0"/>
              <a:ea typeface="Agrandir Heavy"/>
              <a:cs typeface="Times New Roman" panose="02020603050405020304" pitchFamily="18" charset="0"/>
              <a:sym typeface="Agrandir Heav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0800000" flipH="1" flipV="1">
            <a:off x="0" y="7912172"/>
            <a:ext cx="4058230" cy="2371364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2993508"/>
                </a:moveTo>
                <a:lnTo>
                  <a:pt x="0" y="2993508"/>
                </a:lnTo>
                <a:lnTo>
                  <a:pt x="0" y="0"/>
                </a:lnTo>
                <a:lnTo>
                  <a:pt x="4515662" y="0"/>
                </a:lnTo>
                <a:lnTo>
                  <a:pt x="4515662" y="29935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15109973" y="617751"/>
            <a:ext cx="3844455" cy="2525454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0"/>
                </a:moveTo>
                <a:lnTo>
                  <a:pt x="0" y="0"/>
                </a:lnTo>
                <a:lnTo>
                  <a:pt x="0" y="2993508"/>
                </a:lnTo>
                <a:lnTo>
                  <a:pt x="4515662" y="2993508"/>
                </a:lnTo>
                <a:lnTo>
                  <a:pt x="45156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895600" y="2855634"/>
            <a:ext cx="13519626" cy="6011950"/>
          </a:xfrm>
          <a:custGeom>
            <a:avLst/>
            <a:gdLst/>
            <a:ahLst/>
            <a:cxnLst/>
            <a:rect l="l" t="t" r="r" b="b"/>
            <a:pathLst>
              <a:path w="14428830" h="6871730">
                <a:moveTo>
                  <a:pt x="0" y="0"/>
                </a:moveTo>
                <a:lnTo>
                  <a:pt x="14428831" y="0"/>
                </a:lnTo>
                <a:lnTo>
                  <a:pt x="14428831" y="6871730"/>
                </a:lnTo>
                <a:lnTo>
                  <a:pt x="0" y="6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13142" y="1499478"/>
            <a:ext cx="511885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Trang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chủ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website: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3128" y="70728"/>
            <a:ext cx="9963865" cy="1235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5. </a:t>
            </a:r>
            <a:r>
              <a:rPr lang="en-US" sz="7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Nội</a:t>
            </a:r>
            <a:r>
              <a:rPr lang="en-US" sz="7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dung </a:t>
            </a:r>
            <a:r>
              <a:rPr lang="en-US" sz="7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thực</a:t>
            </a:r>
            <a:r>
              <a:rPr lang="en-US" sz="7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7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hiện</a:t>
            </a:r>
            <a:endParaRPr lang="en-US" sz="7500" b="1" dirty="0">
              <a:solidFill>
                <a:srgbClr val="000000"/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0800000" flipH="1" flipV="1">
            <a:off x="0" y="7276174"/>
            <a:ext cx="4515663" cy="2993508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2993508"/>
                </a:moveTo>
                <a:lnTo>
                  <a:pt x="0" y="2993508"/>
                </a:lnTo>
                <a:lnTo>
                  <a:pt x="0" y="0"/>
                </a:lnTo>
                <a:lnTo>
                  <a:pt x="4515662" y="0"/>
                </a:lnTo>
                <a:lnTo>
                  <a:pt x="4515662" y="29935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14533415" y="750686"/>
            <a:ext cx="4515663" cy="2993508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0"/>
                </a:moveTo>
                <a:lnTo>
                  <a:pt x="0" y="0"/>
                </a:lnTo>
                <a:lnTo>
                  <a:pt x="0" y="2993508"/>
                </a:lnTo>
                <a:lnTo>
                  <a:pt x="4515662" y="2993508"/>
                </a:lnTo>
                <a:lnTo>
                  <a:pt x="45156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81200" y="1514571"/>
            <a:ext cx="899160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69"/>
              </a:lnSpc>
              <a:spcBef>
                <a:spcPct val="0"/>
              </a:spcBef>
            </a:pPr>
            <a:r>
              <a:rPr lang="en-US" sz="5406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Sản</a:t>
            </a:r>
            <a:r>
              <a:rPr lang="en-US" sz="5406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406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phẩm</a:t>
            </a:r>
            <a:r>
              <a:rPr lang="en-US" sz="5406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ở </a:t>
            </a:r>
            <a:r>
              <a:rPr lang="en-US" sz="5406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trang</a:t>
            </a:r>
            <a:r>
              <a:rPr lang="en-US" sz="5406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406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chủ</a:t>
            </a:r>
            <a:r>
              <a:rPr lang="en-US" sz="5406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website: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3000" y="114301"/>
            <a:ext cx="10153994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61"/>
              </a:lnSpc>
              <a:spcBef>
                <a:spcPct val="0"/>
              </a:spcBef>
            </a:pPr>
            <a:r>
              <a:rPr lang="en-US" sz="7329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5. </a:t>
            </a:r>
            <a:r>
              <a:rPr lang="en-US" sz="7329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Nội</a:t>
            </a:r>
            <a:r>
              <a:rPr lang="en-US" sz="7329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dung </a:t>
            </a:r>
            <a:r>
              <a:rPr lang="en-US" sz="7329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thực</a:t>
            </a:r>
            <a:r>
              <a:rPr lang="en-US" sz="7329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7329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hiện</a:t>
            </a:r>
            <a:endParaRPr lang="en-US" sz="7329" b="1" dirty="0">
              <a:solidFill>
                <a:srgbClr val="000000"/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684" y="2507244"/>
            <a:ext cx="5867400" cy="76692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200" y="4810528"/>
            <a:ext cx="7088579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0800000" flipH="1" flipV="1">
            <a:off x="0" y="8374700"/>
            <a:ext cx="3210704" cy="1912300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2993508"/>
                </a:moveTo>
                <a:lnTo>
                  <a:pt x="0" y="2993508"/>
                </a:lnTo>
                <a:lnTo>
                  <a:pt x="0" y="0"/>
                </a:lnTo>
                <a:lnTo>
                  <a:pt x="4515662" y="0"/>
                </a:lnTo>
                <a:lnTo>
                  <a:pt x="4515662" y="29935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15001094" y="713596"/>
            <a:ext cx="3976582" cy="2597231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0"/>
                </a:moveTo>
                <a:lnTo>
                  <a:pt x="0" y="0"/>
                </a:lnTo>
                <a:lnTo>
                  <a:pt x="0" y="2993508"/>
                </a:lnTo>
                <a:lnTo>
                  <a:pt x="4515662" y="2993508"/>
                </a:lnTo>
                <a:lnTo>
                  <a:pt x="45156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" y="3024977"/>
            <a:ext cx="7997562" cy="5776124"/>
          </a:xfrm>
          <a:custGeom>
            <a:avLst/>
            <a:gdLst/>
            <a:ahLst/>
            <a:cxnLst/>
            <a:rect l="l" t="t" r="r" b="b"/>
            <a:pathLst>
              <a:path w="8121561" h="5938891">
                <a:moveTo>
                  <a:pt x="0" y="0"/>
                </a:moveTo>
                <a:lnTo>
                  <a:pt x="8121561" y="0"/>
                </a:lnTo>
                <a:lnTo>
                  <a:pt x="8121561" y="5938891"/>
                </a:lnTo>
                <a:lnTo>
                  <a:pt x="0" y="5938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50736" y="3024977"/>
            <a:ext cx="8151464" cy="5776124"/>
          </a:xfrm>
          <a:custGeom>
            <a:avLst/>
            <a:gdLst/>
            <a:ahLst/>
            <a:cxnLst/>
            <a:rect l="l" t="t" r="r" b="b"/>
            <a:pathLst>
              <a:path w="8176834" h="5928205">
                <a:moveTo>
                  <a:pt x="0" y="0"/>
                </a:moveTo>
                <a:lnTo>
                  <a:pt x="8176833" y="0"/>
                </a:lnTo>
                <a:lnTo>
                  <a:pt x="8176833" y="5928204"/>
                </a:lnTo>
                <a:lnTo>
                  <a:pt x="0" y="5928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13102" y="1776452"/>
            <a:ext cx="773763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Trang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đăng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nhập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và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đăng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ký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3128" y="70728"/>
            <a:ext cx="9963865" cy="1235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5. </a:t>
            </a:r>
            <a:r>
              <a:rPr lang="en-US" sz="7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Nội</a:t>
            </a:r>
            <a:r>
              <a:rPr lang="en-US" sz="7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dung </a:t>
            </a:r>
            <a:r>
              <a:rPr lang="en-US" sz="7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thực</a:t>
            </a:r>
            <a:r>
              <a:rPr lang="en-US" sz="7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7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hiện</a:t>
            </a:r>
            <a:endParaRPr lang="en-US" sz="7500" b="1" dirty="0">
              <a:solidFill>
                <a:srgbClr val="000000"/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0800000" flipH="1" flipV="1">
            <a:off x="-20782" y="7293492"/>
            <a:ext cx="4515663" cy="2993508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2993508"/>
                </a:moveTo>
                <a:lnTo>
                  <a:pt x="0" y="2993508"/>
                </a:lnTo>
                <a:lnTo>
                  <a:pt x="0" y="0"/>
                </a:lnTo>
                <a:lnTo>
                  <a:pt x="4515662" y="0"/>
                </a:lnTo>
                <a:lnTo>
                  <a:pt x="4515662" y="29935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15083999" y="644102"/>
            <a:ext cx="3817204" cy="2590798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0"/>
                </a:moveTo>
                <a:lnTo>
                  <a:pt x="0" y="0"/>
                </a:lnTo>
                <a:lnTo>
                  <a:pt x="0" y="2993508"/>
                </a:lnTo>
                <a:lnTo>
                  <a:pt x="4515662" y="2993508"/>
                </a:lnTo>
                <a:lnTo>
                  <a:pt x="45156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81200" y="1212156"/>
            <a:ext cx="448246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Trang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sản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phẩm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52400" y="-104457"/>
            <a:ext cx="9963865" cy="119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5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5. </a:t>
            </a:r>
            <a:r>
              <a:rPr lang="en-US" sz="5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Nội</a:t>
            </a:r>
            <a:r>
              <a:rPr lang="en-US" sz="5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dung </a:t>
            </a:r>
            <a:r>
              <a:rPr lang="en-US" sz="5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thực</a:t>
            </a:r>
            <a:r>
              <a:rPr lang="en-US" sz="5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5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hiện</a:t>
            </a:r>
            <a:endParaRPr lang="en-US" sz="5500" b="1" dirty="0">
              <a:solidFill>
                <a:srgbClr val="000000"/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271990"/>
            <a:ext cx="7255055" cy="58668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4089" y="2314458"/>
            <a:ext cx="6651288" cy="5842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0800000" flipH="1" flipV="1">
            <a:off x="0" y="7293492"/>
            <a:ext cx="4515663" cy="2993508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2993508"/>
                </a:moveTo>
                <a:lnTo>
                  <a:pt x="0" y="2993508"/>
                </a:lnTo>
                <a:lnTo>
                  <a:pt x="0" y="0"/>
                </a:lnTo>
                <a:lnTo>
                  <a:pt x="4515662" y="0"/>
                </a:lnTo>
                <a:lnTo>
                  <a:pt x="4515662" y="29935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14533414" y="727841"/>
            <a:ext cx="4515663" cy="2993508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0"/>
                </a:moveTo>
                <a:lnTo>
                  <a:pt x="0" y="0"/>
                </a:lnTo>
                <a:lnTo>
                  <a:pt x="0" y="2993508"/>
                </a:lnTo>
                <a:lnTo>
                  <a:pt x="4515662" y="2993508"/>
                </a:lnTo>
                <a:lnTo>
                  <a:pt x="45156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90600" y="1004699"/>
            <a:ext cx="9603463" cy="741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Trang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vi-VN" sz="45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chi tiết từng sản phẩm</a:t>
            </a:r>
            <a:r>
              <a:rPr lang="en-US" sz="45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:</a:t>
            </a: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-505514" y="-190500"/>
            <a:ext cx="9963865" cy="119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5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5. </a:t>
            </a:r>
            <a:r>
              <a:rPr lang="en-US" sz="5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Nội</a:t>
            </a:r>
            <a:r>
              <a:rPr lang="en-US" sz="5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dung </a:t>
            </a:r>
            <a:r>
              <a:rPr lang="en-US" sz="5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thực</a:t>
            </a:r>
            <a:r>
              <a:rPr lang="en-US" sz="5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5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hiện</a:t>
            </a:r>
            <a:endParaRPr lang="en-US" sz="5500" b="1" dirty="0">
              <a:solidFill>
                <a:srgbClr val="000000"/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745928"/>
            <a:ext cx="8862842" cy="818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8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0800000" flipH="1" flipV="1">
            <a:off x="1" y="8496299"/>
            <a:ext cx="3200400" cy="1814395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2993508"/>
                </a:moveTo>
                <a:lnTo>
                  <a:pt x="0" y="2993508"/>
                </a:lnTo>
                <a:lnTo>
                  <a:pt x="0" y="0"/>
                </a:lnTo>
                <a:lnTo>
                  <a:pt x="4515662" y="0"/>
                </a:lnTo>
                <a:lnTo>
                  <a:pt x="4515662" y="29935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15154898" y="611297"/>
            <a:ext cx="3740751" cy="2525452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0"/>
                </a:moveTo>
                <a:lnTo>
                  <a:pt x="0" y="0"/>
                </a:lnTo>
                <a:lnTo>
                  <a:pt x="0" y="2993508"/>
                </a:lnTo>
                <a:lnTo>
                  <a:pt x="4515662" y="2993508"/>
                </a:lnTo>
                <a:lnTo>
                  <a:pt x="45156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363754" y="1575678"/>
            <a:ext cx="7167718" cy="2052063"/>
          </a:xfrm>
          <a:custGeom>
            <a:avLst/>
            <a:gdLst/>
            <a:ahLst/>
            <a:cxnLst/>
            <a:rect l="l" t="t" r="r" b="b"/>
            <a:pathLst>
              <a:path w="7167718" h="2052063">
                <a:moveTo>
                  <a:pt x="0" y="0"/>
                </a:moveTo>
                <a:lnTo>
                  <a:pt x="7167718" y="0"/>
                </a:lnTo>
                <a:lnTo>
                  <a:pt x="7167718" y="2052063"/>
                </a:lnTo>
                <a:lnTo>
                  <a:pt x="0" y="2052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02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402368" y="4793775"/>
            <a:ext cx="4687656" cy="4634920"/>
          </a:xfrm>
          <a:custGeom>
            <a:avLst/>
            <a:gdLst/>
            <a:ahLst/>
            <a:cxnLst/>
            <a:rect l="l" t="t" r="r" b="b"/>
            <a:pathLst>
              <a:path w="4687656" h="4634920">
                <a:moveTo>
                  <a:pt x="0" y="0"/>
                </a:moveTo>
                <a:lnTo>
                  <a:pt x="4687656" y="0"/>
                </a:lnTo>
                <a:lnTo>
                  <a:pt x="4687656" y="4634921"/>
                </a:lnTo>
                <a:lnTo>
                  <a:pt x="0" y="4634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929554" y="5143500"/>
            <a:ext cx="3832992" cy="5026875"/>
          </a:xfrm>
          <a:custGeom>
            <a:avLst/>
            <a:gdLst/>
            <a:ahLst/>
            <a:cxnLst/>
            <a:rect l="l" t="t" r="r" b="b"/>
            <a:pathLst>
              <a:path w="3832992" h="5026875">
                <a:moveTo>
                  <a:pt x="0" y="0"/>
                </a:moveTo>
                <a:lnTo>
                  <a:pt x="3832992" y="0"/>
                </a:lnTo>
                <a:lnTo>
                  <a:pt x="3832992" y="5026875"/>
                </a:lnTo>
                <a:lnTo>
                  <a:pt x="0" y="50268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27404" y="1499478"/>
            <a:ext cx="549032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Phân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loại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sản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phẩm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3128" y="70728"/>
            <a:ext cx="9963865" cy="119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5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5. </a:t>
            </a:r>
            <a:r>
              <a:rPr lang="en-US" sz="5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Nội</a:t>
            </a:r>
            <a:r>
              <a:rPr lang="en-US" sz="5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dung </a:t>
            </a:r>
            <a:r>
              <a:rPr lang="en-US" sz="5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thực</a:t>
            </a:r>
            <a:r>
              <a:rPr lang="en-US" sz="5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5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hiện</a:t>
            </a:r>
            <a:endParaRPr lang="en-US" sz="5500" b="1" dirty="0">
              <a:solidFill>
                <a:srgbClr val="000000"/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88765" y="3775951"/>
            <a:ext cx="344316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Từ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0 - 2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tuổi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83076" y="4062948"/>
            <a:ext cx="337947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Từ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2 - 5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tuổi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0800000" flipH="1" flipV="1">
            <a:off x="0" y="7296956"/>
            <a:ext cx="4515663" cy="2993508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2993508"/>
                </a:moveTo>
                <a:lnTo>
                  <a:pt x="0" y="2993508"/>
                </a:lnTo>
                <a:lnTo>
                  <a:pt x="0" y="0"/>
                </a:lnTo>
                <a:lnTo>
                  <a:pt x="4515662" y="0"/>
                </a:lnTo>
                <a:lnTo>
                  <a:pt x="4515662" y="29935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14626932" y="764724"/>
            <a:ext cx="4515663" cy="2993508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0"/>
                </a:moveTo>
                <a:lnTo>
                  <a:pt x="0" y="0"/>
                </a:lnTo>
                <a:lnTo>
                  <a:pt x="0" y="2993508"/>
                </a:lnTo>
                <a:lnTo>
                  <a:pt x="4515662" y="2993508"/>
                </a:lnTo>
                <a:lnTo>
                  <a:pt x="45156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27711" y="1183650"/>
            <a:ext cx="4112181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Trang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giỏ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hàng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466270" y="-11549"/>
            <a:ext cx="9963865" cy="119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5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5. </a:t>
            </a:r>
            <a:r>
              <a:rPr lang="en-US" sz="5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Nội</a:t>
            </a:r>
            <a:r>
              <a:rPr lang="en-US" sz="5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dung </a:t>
            </a:r>
            <a:r>
              <a:rPr lang="en-US" sz="5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thực</a:t>
            </a:r>
            <a:r>
              <a:rPr lang="en-US" sz="5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5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hiện</a:t>
            </a:r>
            <a:endParaRPr lang="en-US" sz="5500" b="1" dirty="0">
              <a:solidFill>
                <a:srgbClr val="000000"/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048260"/>
            <a:ext cx="12321983" cy="7514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0800000" flipH="1" flipV="1">
            <a:off x="-13855" y="7344711"/>
            <a:ext cx="4515663" cy="2993508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2993508"/>
                </a:moveTo>
                <a:lnTo>
                  <a:pt x="0" y="2993508"/>
                </a:lnTo>
                <a:lnTo>
                  <a:pt x="0" y="0"/>
                </a:lnTo>
                <a:lnTo>
                  <a:pt x="4515662" y="0"/>
                </a:lnTo>
                <a:lnTo>
                  <a:pt x="4515662" y="29935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14533414" y="748235"/>
            <a:ext cx="4515663" cy="2993508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0"/>
                </a:moveTo>
                <a:lnTo>
                  <a:pt x="0" y="0"/>
                </a:lnTo>
                <a:lnTo>
                  <a:pt x="0" y="2993508"/>
                </a:lnTo>
                <a:lnTo>
                  <a:pt x="4515662" y="2993508"/>
                </a:lnTo>
                <a:lnTo>
                  <a:pt x="45156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8200" y="976079"/>
            <a:ext cx="6042840" cy="741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Trang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thanh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toán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762000" y="-164815"/>
            <a:ext cx="9963865" cy="119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5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5. </a:t>
            </a:r>
            <a:r>
              <a:rPr lang="en-US" sz="5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Nội</a:t>
            </a:r>
            <a:r>
              <a:rPr lang="en-US" sz="5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dung </a:t>
            </a:r>
            <a:r>
              <a:rPr lang="en-US" sz="5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thực</a:t>
            </a:r>
            <a:r>
              <a:rPr lang="en-US" sz="5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5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hiện</a:t>
            </a:r>
            <a:endParaRPr lang="en-US" sz="5500" b="1" dirty="0">
              <a:solidFill>
                <a:srgbClr val="000000"/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01" y="1943100"/>
            <a:ext cx="11117012" cy="81694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0800000" flipH="1" flipV="1">
            <a:off x="1" y="8343900"/>
            <a:ext cx="3200400" cy="1943100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2993508"/>
                </a:moveTo>
                <a:lnTo>
                  <a:pt x="0" y="2993508"/>
                </a:lnTo>
                <a:lnTo>
                  <a:pt x="0" y="0"/>
                </a:lnTo>
                <a:lnTo>
                  <a:pt x="4515662" y="0"/>
                </a:lnTo>
                <a:lnTo>
                  <a:pt x="4515662" y="29935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15945485" y="576064"/>
            <a:ext cx="3023756" cy="1843922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0"/>
                </a:moveTo>
                <a:lnTo>
                  <a:pt x="0" y="0"/>
                </a:lnTo>
                <a:lnTo>
                  <a:pt x="0" y="2993508"/>
                </a:lnTo>
                <a:lnTo>
                  <a:pt x="4515662" y="2993508"/>
                </a:lnTo>
                <a:lnTo>
                  <a:pt x="45156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13509" y="2462999"/>
            <a:ext cx="8671559" cy="5842801"/>
          </a:xfrm>
          <a:custGeom>
            <a:avLst/>
            <a:gdLst/>
            <a:ahLst/>
            <a:cxnLst/>
            <a:rect l="l" t="t" r="r" b="b"/>
            <a:pathLst>
              <a:path w="8881583" h="6283720">
                <a:moveTo>
                  <a:pt x="0" y="0"/>
                </a:moveTo>
                <a:lnTo>
                  <a:pt x="8881583" y="0"/>
                </a:lnTo>
                <a:lnTo>
                  <a:pt x="8881583" y="6283720"/>
                </a:lnTo>
                <a:lnTo>
                  <a:pt x="0" y="6283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77879" y="2462999"/>
            <a:ext cx="8281900" cy="6760101"/>
          </a:xfrm>
          <a:custGeom>
            <a:avLst/>
            <a:gdLst/>
            <a:ahLst/>
            <a:cxnLst/>
            <a:rect l="l" t="t" r="r" b="b"/>
            <a:pathLst>
              <a:path w="8281900" h="6760101">
                <a:moveTo>
                  <a:pt x="0" y="0"/>
                </a:moveTo>
                <a:lnTo>
                  <a:pt x="8281900" y="0"/>
                </a:lnTo>
                <a:lnTo>
                  <a:pt x="8281900" y="6760101"/>
                </a:lnTo>
                <a:lnTo>
                  <a:pt x="0" y="6760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48809" y="1240005"/>
            <a:ext cx="396775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Trang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quản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trị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298800" y="-31173"/>
            <a:ext cx="9963865" cy="119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5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5. </a:t>
            </a:r>
            <a:r>
              <a:rPr lang="en-US" sz="5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Nội</a:t>
            </a:r>
            <a:r>
              <a:rPr lang="en-US" sz="5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dung </a:t>
            </a:r>
            <a:r>
              <a:rPr lang="en-US" sz="5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thực</a:t>
            </a:r>
            <a:r>
              <a:rPr lang="en-US" sz="55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5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hiện</a:t>
            </a:r>
            <a:endParaRPr lang="en-US" sz="5500" b="1" dirty="0">
              <a:solidFill>
                <a:srgbClr val="000000"/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949910" y="6400"/>
            <a:ext cx="4338090" cy="3657600"/>
          </a:xfrm>
          <a:custGeom>
            <a:avLst/>
            <a:gdLst/>
            <a:ahLst/>
            <a:cxnLst/>
            <a:rect l="l" t="t" r="r" b="b"/>
            <a:pathLst>
              <a:path w="6646664" h="4406184">
                <a:moveTo>
                  <a:pt x="6646664" y="4406184"/>
                </a:moveTo>
                <a:lnTo>
                  <a:pt x="0" y="4406184"/>
                </a:lnTo>
                <a:lnTo>
                  <a:pt x="0" y="0"/>
                </a:lnTo>
                <a:lnTo>
                  <a:pt x="6646664" y="0"/>
                </a:lnTo>
                <a:lnTo>
                  <a:pt x="6646664" y="44061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272080"/>
            <a:ext cx="8496456" cy="1353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24"/>
              </a:lnSpc>
            </a:pPr>
            <a:r>
              <a:rPr lang="en-US" sz="7299" b="1">
                <a:solidFill>
                  <a:srgbClr val="FFFFFF"/>
                </a:solidFill>
                <a:latin typeface="Agrandir Heavy"/>
                <a:ea typeface="Agrandir Heavy"/>
                <a:cs typeface="Agrandir Heavy"/>
                <a:sym typeface="Agrandir Heavy"/>
              </a:rPr>
              <a:t>INTRODUCTION</a:t>
            </a:r>
          </a:p>
        </p:txBody>
      </p:sp>
      <p:sp>
        <p:nvSpPr>
          <p:cNvPr id="6" name="Freeform 6"/>
          <p:cNvSpPr/>
          <p:nvPr/>
        </p:nvSpPr>
        <p:spPr>
          <a:xfrm rot="-10800000" flipH="1" flipV="1">
            <a:off x="0" y="6591299"/>
            <a:ext cx="5791200" cy="3671455"/>
          </a:xfrm>
          <a:custGeom>
            <a:avLst/>
            <a:gdLst/>
            <a:ahLst/>
            <a:cxnLst/>
            <a:rect l="l" t="t" r="r" b="b"/>
            <a:pathLst>
              <a:path w="6646664" h="4406184">
                <a:moveTo>
                  <a:pt x="6646665" y="4406184"/>
                </a:moveTo>
                <a:lnTo>
                  <a:pt x="0" y="4406184"/>
                </a:lnTo>
                <a:lnTo>
                  <a:pt x="0" y="0"/>
                </a:lnTo>
                <a:lnTo>
                  <a:pt x="6646665" y="0"/>
                </a:lnTo>
                <a:lnTo>
                  <a:pt x="6646665" y="44061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72000" y="2454746"/>
            <a:ext cx="10744200" cy="7001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1.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Tổng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quan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về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đề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tài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 </a:t>
            </a:r>
          </a:p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2.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Mục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tiêu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và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phạm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vi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nghiên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cứu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</a:p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3.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Cơ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sở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lý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thuyết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</a:p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4.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Công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nghệ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và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thiết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kế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hệ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thống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 </a:t>
            </a:r>
          </a:p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5.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Nội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dung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thực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hiện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 </a:t>
            </a:r>
          </a:p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6.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Kết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luận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và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hướng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phát</a:t>
            </a:r>
            <a:r>
              <a:rPr lang="en-US" sz="5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5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triển</a:t>
            </a:r>
            <a:endParaRPr lang="en-US" sz="5500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0628" y="557230"/>
            <a:ext cx="13385371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NỘI</a:t>
            </a:r>
            <a:r>
              <a:rPr lang="en-US" sz="90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DUNG </a:t>
            </a:r>
            <a:r>
              <a:rPr lang="en-US" sz="9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TRÌNH</a:t>
            </a:r>
            <a:r>
              <a:rPr lang="en-US" sz="900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9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BÀY</a:t>
            </a:r>
            <a:endParaRPr lang="en-US" sz="9000" b="1" dirty="0">
              <a:solidFill>
                <a:srgbClr val="000000"/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216037" y="2305242"/>
            <a:ext cx="12562989" cy="0"/>
          </a:xfrm>
          <a:prstGeom prst="line">
            <a:avLst/>
          </a:prstGeom>
          <a:ln w="76200" cap="flat">
            <a:solidFill>
              <a:srgbClr val="5A964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0800000" flipH="1" flipV="1">
            <a:off x="1" y="7886700"/>
            <a:ext cx="4267200" cy="2424545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2993508"/>
                </a:moveTo>
                <a:lnTo>
                  <a:pt x="0" y="2993508"/>
                </a:lnTo>
                <a:lnTo>
                  <a:pt x="0" y="0"/>
                </a:lnTo>
                <a:lnTo>
                  <a:pt x="4515662" y="0"/>
                </a:lnTo>
                <a:lnTo>
                  <a:pt x="4515662" y="29935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15213094" y="773197"/>
            <a:ext cx="3844636" cy="2305176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0"/>
                </a:moveTo>
                <a:lnTo>
                  <a:pt x="0" y="0"/>
                </a:lnTo>
                <a:lnTo>
                  <a:pt x="0" y="2993508"/>
                </a:lnTo>
                <a:lnTo>
                  <a:pt x="4515662" y="2993508"/>
                </a:lnTo>
                <a:lnTo>
                  <a:pt x="45156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5254" y="359625"/>
            <a:ext cx="14427568" cy="81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9"/>
              </a:lnSpc>
            </a:pP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6.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Kết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luận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và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hướng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phát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triển</a:t>
            </a:r>
            <a:endParaRPr lang="en-US" sz="5499" b="1" dirty="0">
              <a:solidFill>
                <a:srgbClr val="000000"/>
              </a:solidFill>
              <a:latin typeface="Times New Roman" panose="02020603050405020304" pitchFamily="18" charset="0"/>
              <a:ea typeface="Agrandir Heavy"/>
              <a:cs typeface="Times New Roman" panose="02020603050405020304" pitchFamily="18" charset="0"/>
              <a:sym typeface="Agrandir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4400" y="1181101"/>
            <a:ext cx="16154400" cy="8156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73"/>
              </a:lnSpc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Kết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luận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:</a:t>
            </a:r>
          </a:p>
          <a:p>
            <a:pPr marL="813174" lvl="1" indent="-406587" algn="just">
              <a:lnSpc>
                <a:spcPts val="5273"/>
              </a:lnSpc>
              <a:buFont typeface="Arial"/>
              <a:buChar char="•"/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Đã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xây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dựng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website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giới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thiệu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và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tư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vấn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sản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phẩm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sữa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cho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trẻ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0–5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tuổi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.</a:t>
            </a:r>
          </a:p>
          <a:p>
            <a:pPr marL="813174" lvl="1" indent="-406587" algn="just">
              <a:lnSpc>
                <a:spcPts val="5273"/>
              </a:lnSpc>
              <a:buFont typeface="Arial"/>
              <a:buChar char="•"/>
            </a:pP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Website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đáp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ứng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các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chức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năng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cơ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bản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: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xem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sản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phẩm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,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phân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loại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theo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độ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tuổi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,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giỏ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hàng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và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thanh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toán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mô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phỏng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.</a:t>
            </a:r>
          </a:p>
          <a:p>
            <a:pPr marL="813174" lvl="1" indent="-406587" algn="just">
              <a:lnSpc>
                <a:spcPts val="5273"/>
              </a:lnSpc>
              <a:buFont typeface="Arial"/>
              <a:buChar char="•"/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Giao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diện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thân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thiện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,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dễ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sử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dụng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,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vận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dụng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tốt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HTML5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,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CSS3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và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JavaScript.</a:t>
            </a:r>
          </a:p>
          <a:p>
            <a:pPr algn="just">
              <a:lnSpc>
                <a:spcPts val="5273"/>
              </a:lnSpc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Hướng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phát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triển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:</a:t>
            </a:r>
          </a:p>
          <a:p>
            <a:pPr marL="813174" lvl="1" indent="-406587" algn="just">
              <a:lnSpc>
                <a:spcPts val="5273"/>
              </a:lnSpc>
              <a:buFont typeface="Arial"/>
              <a:buChar char="•"/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Tích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hợp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thanh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toán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trực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tuyến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và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cơ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sở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dữ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liệu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thực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tế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.</a:t>
            </a:r>
          </a:p>
          <a:p>
            <a:pPr marL="813174" lvl="1" indent="-406587" algn="just">
              <a:lnSpc>
                <a:spcPts val="5273"/>
              </a:lnSpc>
              <a:buFont typeface="Arial"/>
              <a:buChar char="•"/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Phát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triển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chức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năng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tư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vấn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thông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minh,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đánh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giá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sản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phẩm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.</a:t>
            </a:r>
          </a:p>
          <a:p>
            <a:pPr marL="813174" lvl="1" indent="-406587" algn="just">
              <a:lnSpc>
                <a:spcPts val="5273"/>
              </a:lnSpc>
              <a:buFont typeface="Arial"/>
              <a:buChar char="•"/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Nâng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cao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bảo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mật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,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hiệu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năng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và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khả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năng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mở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rộng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hệ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thống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.</a:t>
            </a:r>
          </a:p>
          <a:p>
            <a:pPr algn="just">
              <a:lnSpc>
                <a:spcPts val="5273"/>
              </a:lnSpc>
            </a:pP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Bricolage Grotesque"/>
              <a:cs typeface="Times New Roman" panose="02020603050405020304" pitchFamily="18" charset="0"/>
              <a:sym typeface="Bricolage Grotesq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D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14659" y="3063450"/>
            <a:ext cx="13516864" cy="2395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64"/>
              </a:lnSpc>
            </a:pPr>
            <a:r>
              <a:rPr lang="en-US" sz="16019" b="1" dirty="0">
                <a:solidFill>
                  <a:srgbClr val="FFFFFF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THANK </a:t>
            </a:r>
            <a:r>
              <a:rPr lang="en-US" sz="16019" b="1" dirty="0">
                <a:solidFill>
                  <a:srgbClr val="A5E882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YOU</a:t>
            </a:r>
          </a:p>
        </p:txBody>
      </p:sp>
      <p:sp>
        <p:nvSpPr>
          <p:cNvPr id="3" name="Freeform 3"/>
          <p:cNvSpPr/>
          <p:nvPr/>
        </p:nvSpPr>
        <p:spPr>
          <a:xfrm>
            <a:off x="-124863" y="6011019"/>
            <a:ext cx="18537726" cy="4842981"/>
          </a:xfrm>
          <a:custGeom>
            <a:avLst/>
            <a:gdLst/>
            <a:ahLst/>
            <a:cxnLst/>
            <a:rect l="l" t="t" r="r" b="b"/>
            <a:pathLst>
              <a:path w="18537726" h="4842981">
                <a:moveTo>
                  <a:pt x="0" y="0"/>
                </a:moveTo>
                <a:lnTo>
                  <a:pt x="18537726" y="0"/>
                </a:lnTo>
                <a:lnTo>
                  <a:pt x="18537726" y="4842980"/>
                </a:lnTo>
                <a:lnTo>
                  <a:pt x="0" y="484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3277054" y="-71254"/>
            <a:ext cx="5010946" cy="3321840"/>
          </a:xfrm>
          <a:custGeom>
            <a:avLst/>
            <a:gdLst/>
            <a:ahLst/>
            <a:cxnLst/>
            <a:rect l="l" t="t" r="r" b="b"/>
            <a:pathLst>
              <a:path w="5010946" h="3321840">
                <a:moveTo>
                  <a:pt x="5010946" y="3321840"/>
                </a:moveTo>
                <a:lnTo>
                  <a:pt x="0" y="3321840"/>
                </a:lnTo>
                <a:lnTo>
                  <a:pt x="0" y="0"/>
                </a:lnTo>
                <a:lnTo>
                  <a:pt x="5010946" y="0"/>
                </a:lnTo>
                <a:lnTo>
                  <a:pt x="5010946" y="332184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650719" y="733425"/>
            <a:ext cx="5444745" cy="49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Bricolage Grotesque Medium"/>
                <a:cs typeface="Times New Roman" panose="02020603050405020304" pitchFamily="18" charset="0"/>
                <a:sym typeface="Bricolage Grotesque Medium"/>
              </a:rPr>
              <a:t>Tra</a:t>
            </a:r>
            <a:r>
              <a:rPr lang="en-US" sz="3000" b="1" dirty="0">
                <a:solidFill>
                  <a:srgbClr val="FFFFFF"/>
                </a:solidFill>
                <a:latin typeface="Times New Roman" panose="02020603050405020304" pitchFamily="18" charset="0"/>
                <a:ea typeface="Bricolage Grotesque Medium"/>
                <a:cs typeface="Times New Roman" panose="02020603050405020304" pitchFamily="18" charset="0"/>
                <a:sym typeface="Bricolage Grotesque Medium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Bricolage Grotesque Medium"/>
                <a:cs typeface="Times New Roman" panose="02020603050405020304" pitchFamily="18" charset="0"/>
                <a:sym typeface="Bricolage Grotesque Medium"/>
              </a:rPr>
              <a:t>Vinh</a:t>
            </a:r>
            <a:r>
              <a:rPr lang="en-US" sz="3000" b="1" dirty="0">
                <a:solidFill>
                  <a:srgbClr val="FFFFFF"/>
                </a:solidFill>
                <a:latin typeface="Times New Roman" panose="02020603050405020304" pitchFamily="18" charset="0"/>
                <a:ea typeface="Bricolage Grotesque Medium"/>
                <a:cs typeface="Times New Roman" panose="02020603050405020304" pitchFamily="18" charset="0"/>
                <a:sym typeface="Bricolage Grotesque Medium"/>
              </a:rPr>
              <a:t> University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220110" y="9727364"/>
            <a:ext cx="18841843" cy="927260"/>
            <a:chOff x="0" y="0"/>
            <a:chExt cx="4962461" cy="2442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62461" cy="244217"/>
            </a:xfrm>
            <a:custGeom>
              <a:avLst/>
              <a:gdLst/>
              <a:ahLst/>
              <a:cxnLst/>
              <a:rect l="l" t="t" r="r" b="b"/>
              <a:pathLst>
                <a:path w="4962461" h="244217">
                  <a:moveTo>
                    <a:pt x="0" y="0"/>
                  </a:moveTo>
                  <a:lnTo>
                    <a:pt x="4962461" y="0"/>
                  </a:lnTo>
                  <a:lnTo>
                    <a:pt x="4962461" y="244217"/>
                  </a:lnTo>
                  <a:lnTo>
                    <a:pt x="0" y="2442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962461" cy="282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43591" y="1512073"/>
            <a:ext cx="10683356" cy="248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1"/>
              </a:lnSpc>
            </a:pPr>
            <a:r>
              <a:rPr lang="en-US" sz="7299" dirty="0" err="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SOLUTIONS11SOLUTIONS11</a:t>
            </a:r>
            <a:endParaRPr lang="en-US" sz="7299" dirty="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7791" y="2197836"/>
            <a:ext cx="11269155" cy="6860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66"/>
              </a:lnSpc>
            </a:pP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Trong</a:t>
            </a:r>
            <a:r>
              <a:rPr lang="en-US" sz="4262" dirty="0" smtClean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những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năm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gần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đây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,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dinh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dưỡng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cho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trẻ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từ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0–5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tuổi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ngày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càng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được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phụ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huynh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quan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tâm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,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trong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đó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sữa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đóng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vai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trò</a:t>
            </a:r>
            <a:r>
              <a:rPr lang="en-US" sz="4262" dirty="0" smtClean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quan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trọng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đối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với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sự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phát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triển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thể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chất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và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trí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não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.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Tuy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nhiên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,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thị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trường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có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nhiều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loại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sữa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với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thông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tin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phân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tán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,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khó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kiểm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chứng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,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gây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khó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khăn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trong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việc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lựa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chọn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.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Vì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vậy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,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đề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tài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được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thực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hiện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nhằm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xây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dựng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website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giới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thiệu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và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tư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vấn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sản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phẩm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sữa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,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giúp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phụ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huynh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dễ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tra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cứu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và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lựa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chọn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sản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phẩm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phù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262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hợp</a:t>
            </a:r>
            <a:r>
              <a:rPr lang="en-US" sz="4262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.</a:t>
            </a:r>
          </a:p>
        </p:txBody>
      </p:sp>
      <p:sp>
        <p:nvSpPr>
          <p:cNvPr id="9" name="Freeform 9"/>
          <p:cNvSpPr/>
          <p:nvPr/>
        </p:nvSpPr>
        <p:spPr>
          <a:xfrm flipH="1" flipV="1">
            <a:off x="12870873" y="0"/>
            <a:ext cx="5410200" cy="3727930"/>
          </a:xfrm>
          <a:custGeom>
            <a:avLst/>
            <a:gdLst/>
            <a:ahLst/>
            <a:cxnLst/>
            <a:rect l="l" t="t" r="r" b="b"/>
            <a:pathLst>
              <a:path w="5755580" h="3815470">
                <a:moveTo>
                  <a:pt x="5755580" y="3815470"/>
                </a:moveTo>
                <a:lnTo>
                  <a:pt x="0" y="3815470"/>
                </a:lnTo>
                <a:lnTo>
                  <a:pt x="0" y="0"/>
                </a:lnTo>
                <a:lnTo>
                  <a:pt x="5755580" y="0"/>
                </a:lnTo>
                <a:lnTo>
                  <a:pt x="5755580" y="38154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443487" y="62380"/>
            <a:ext cx="9396728" cy="91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  <a:spcBef>
                <a:spcPct val="0"/>
              </a:spcBef>
            </a:pPr>
            <a:r>
              <a:rPr lang="en-US" sz="559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1. </a:t>
            </a:r>
            <a:r>
              <a:rPr lang="en-US" sz="559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Tổng</a:t>
            </a:r>
            <a:r>
              <a:rPr lang="en-US" sz="559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559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quan</a:t>
            </a:r>
            <a:r>
              <a:rPr lang="en-US" sz="559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559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về</a:t>
            </a:r>
            <a:r>
              <a:rPr lang="en-US" sz="559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559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đề</a:t>
            </a:r>
            <a:r>
              <a:rPr lang="en-US" sz="559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559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tài</a:t>
            </a:r>
            <a:endParaRPr lang="en-US" sz="5590" b="1" dirty="0">
              <a:solidFill>
                <a:srgbClr val="000000"/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8949" y="1237031"/>
            <a:ext cx="4985981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Lý</a:t>
            </a:r>
            <a:r>
              <a:rPr lang="en-US" sz="4500" i="1" dirty="0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 do </a:t>
            </a:r>
            <a:r>
              <a:rPr lang="en-US" sz="45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chọn</a:t>
            </a:r>
            <a:r>
              <a:rPr lang="en-US" sz="4500" i="1" dirty="0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 </a:t>
            </a:r>
            <a:r>
              <a:rPr lang="en-US" sz="45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đề</a:t>
            </a:r>
            <a:r>
              <a:rPr lang="en-US" sz="4500" i="1" dirty="0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 </a:t>
            </a:r>
            <a:r>
              <a:rPr lang="en-US" sz="45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tài</a:t>
            </a:r>
            <a:r>
              <a:rPr lang="en-US" sz="4500" i="1" dirty="0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: </a:t>
            </a:r>
          </a:p>
        </p:txBody>
      </p:sp>
      <p:pic>
        <p:nvPicPr>
          <p:cNvPr id="4098" name="Picture 2" descr="https://vietthue247.vn/wp-content/uploads/2024/03/39-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6" t="14694" r="22903" b="-1826"/>
          <a:stretch/>
        </p:blipFill>
        <p:spPr bwMode="auto">
          <a:xfrm>
            <a:off x="12308665" y="3785276"/>
            <a:ext cx="5979335" cy="5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143591" y="1512073"/>
            <a:ext cx="10683356" cy="248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1"/>
              </a:lnSpc>
            </a:pPr>
            <a:r>
              <a:rPr lang="en-US" sz="72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SOLUTIONS11SOLUTIONS11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0326" y="3129005"/>
            <a:ext cx="12420601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responsive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HTML5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CSS3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JavaScript.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Chi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Freeform 9"/>
          <p:cNvSpPr/>
          <p:nvPr/>
        </p:nvSpPr>
        <p:spPr>
          <a:xfrm flipH="1" flipV="1">
            <a:off x="12591827" y="-47812"/>
            <a:ext cx="5755580" cy="3815470"/>
          </a:xfrm>
          <a:custGeom>
            <a:avLst/>
            <a:gdLst/>
            <a:ahLst/>
            <a:cxnLst/>
            <a:rect l="l" t="t" r="r" b="b"/>
            <a:pathLst>
              <a:path w="5755580" h="3815470">
                <a:moveTo>
                  <a:pt x="5755580" y="3815470"/>
                </a:moveTo>
                <a:lnTo>
                  <a:pt x="0" y="3815470"/>
                </a:lnTo>
                <a:lnTo>
                  <a:pt x="0" y="0"/>
                </a:lnTo>
                <a:lnTo>
                  <a:pt x="5755580" y="0"/>
                </a:lnTo>
                <a:lnTo>
                  <a:pt x="5755580" y="38154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443488" y="849883"/>
            <a:ext cx="9396728" cy="91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  <a:spcBef>
                <a:spcPct val="0"/>
              </a:spcBef>
            </a:pPr>
            <a:r>
              <a:rPr lang="en-US" sz="559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1. </a:t>
            </a:r>
            <a:r>
              <a:rPr lang="en-US" sz="559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Tổng</a:t>
            </a:r>
            <a:r>
              <a:rPr lang="en-US" sz="559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559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quan</a:t>
            </a:r>
            <a:r>
              <a:rPr lang="en-US" sz="559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559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về</a:t>
            </a:r>
            <a:r>
              <a:rPr lang="en-US" sz="559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559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đề</a:t>
            </a:r>
            <a:r>
              <a:rPr lang="en-US" sz="559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559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tài</a:t>
            </a:r>
            <a:endParaRPr lang="en-US" sz="5590" b="1" dirty="0">
              <a:solidFill>
                <a:srgbClr val="000000"/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51355" y="2024092"/>
            <a:ext cx="5607043" cy="70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2"/>
              </a:lnSpc>
              <a:spcBef>
                <a:spcPct val="0"/>
              </a:spcBef>
            </a:pPr>
            <a:r>
              <a:rPr lang="en-US" sz="4158" i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Mục</a:t>
            </a:r>
            <a:r>
              <a:rPr lang="en-US" sz="4158" i="1" dirty="0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 </a:t>
            </a:r>
            <a:r>
              <a:rPr lang="en-US" sz="4158" i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tiêu</a:t>
            </a:r>
            <a:r>
              <a:rPr lang="en-US" sz="4158" i="1" dirty="0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 </a:t>
            </a:r>
            <a:r>
              <a:rPr lang="en-US" sz="4158" i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của</a:t>
            </a:r>
            <a:r>
              <a:rPr lang="en-US" sz="4158" i="1" dirty="0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 </a:t>
            </a:r>
            <a:r>
              <a:rPr lang="en-US" sz="4158" i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đề</a:t>
            </a:r>
            <a:r>
              <a:rPr lang="en-US" sz="4158" i="1" dirty="0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 </a:t>
            </a:r>
            <a:r>
              <a:rPr lang="en-US" sz="4158" i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tài</a:t>
            </a:r>
            <a:r>
              <a:rPr lang="en-US" sz="4158" i="1" dirty="0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:</a:t>
            </a:r>
          </a:p>
        </p:txBody>
      </p:sp>
      <p:pic>
        <p:nvPicPr>
          <p:cNvPr id="2052" name="Picture 4" descr="https://d2dkqamqz2k831.cloudfront.net/posts/338-173321743263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0" y="3665256"/>
            <a:ext cx="4936597" cy="471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9"/>
          <p:cNvSpPr/>
          <p:nvPr/>
        </p:nvSpPr>
        <p:spPr>
          <a:xfrm rot="10800000" flipH="1" flipV="1">
            <a:off x="0" y="6471530"/>
            <a:ext cx="5755580" cy="3815470"/>
          </a:xfrm>
          <a:custGeom>
            <a:avLst/>
            <a:gdLst/>
            <a:ahLst/>
            <a:cxnLst/>
            <a:rect l="l" t="t" r="r" b="b"/>
            <a:pathLst>
              <a:path w="5755580" h="3815470">
                <a:moveTo>
                  <a:pt x="5755580" y="3815470"/>
                </a:moveTo>
                <a:lnTo>
                  <a:pt x="0" y="3815470"/>
                </a:lnTo>
                <a:lnTo>
                  <a:pt x="0" y="0"/>
                </a:lnTo>
                <a:lnTo>
                  <a:pt x="5755580" y="0"/>
                </a:lnTo>
                <a:lnTo>
                  <a:pt x="5755580" y="38154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143591" y="1512074"/>
            <a:ext cx="8533809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51"/>
              </a:lnSpc>
            </a:pPr>
            <a:r>
              <a:rPr lang="en-US" sz="7299" dirty="0" err="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SOLUTIONS11SOLUTIONS11</a:t>
            </a:r>
            <a:endParaRPr lang="en-US" sz="7299" dirty="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23999" y="2222063"/>
            <a:ext cx="11887201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4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 </a:t>
            </a:r>
            <a:r>
              <a:rPr lang="vi-VN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dựng website giới thiệu sữa trẻ em: xem sản phẩm, chi tiết, phân loại theo độ tuổi, giỏ hàng (mô phỏng</a:t>
            </a:r>
            <a:r>
              <a:rPr lang="vi-VN" sz="4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vi-VN" sz="4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 </a:t>
            </a:r>
            <a:r>
              <a:rPr lang="vi-VN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vấn và giỏ hàng xử lý bằng JavaScript ở mức mô phỏng.</a:t>
            </a:r>
          </a:p>
          <a:p>
            <a:r>
              <a:rPr lang="vi-VN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Phục vụ học tập &amp; thực hành, không gồm tính năng nâng cao như thanh toán online, phân tích dữ liệu người dùng.</a:t>
            </a:r>
          </a:p>
        </p:txBody>
      </p:sp>
      <p:sp>
        <p:nvSpPr>
          <p:cNvPr id="9" name="Freeform 9"/>
          <p:cNvSpPr/>
          <p:nvPr/>
        </p:nvSpPr>
        <p:spPr>
          <a:xfrm flipH="1" flipV="1">
            <a:off x="13182599" y="-10392"/>
            <a:ext cx="5358869" cy="3401291"/>
          </a:xfrm>
          <a:custGeom>
            <a:avLst/>
            <a:gdLst/>
            <a:ahLst/>
            <a:cxnLst/>
            <a:rect l="l" t="t" r="r" b="b"/>
            <a:pathLst>
              <a:path w="5755580" h="3815470">
                <a:moveTo>
                  <a:pt x="5755580" y="3815470"/>
                </a:moveTo>
                <a:lnTo>
                  <a:pt x="0" y="3815470"/>
                </a:lnTo>
                <a:lnTo>
                  <a:pt x="0" y="0"/>
                </a:lnTo>
                <a:lnTo>
                  <a:pt x="5755580" y="0"/>
                </a:lnTo>
                <a:lnTo>
                  <a:pt x="5755580" y="38154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443487" y="62380"/>
            <a:ext cx="9396728" cy="91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  <a:spcBef>
                <a:spcPct val="0"/>
              </a:spcBef>
            </a:pPr>
            <a:r>
              <a:rPr lang="en-US" sz="559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1. </a:t>
            </a:r>
            <a:r>
              <a:rPr lang="en-US" sz="559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Tổng</a:t>
            </a:r>
            <a:r>
              <a:rPr lang="en-US" sz="559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559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quan</a:t>
            </a:r>
            <a:r>
              <a:rPr lang="en-US" sz="559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559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về</a:t>
            </a:r>
            <a:r>
              <a:rPr lang="en-US" sz="559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559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đề</a:t>
            </a:r>
            <a:r>
              <a:rPr lang="en-US" sz="5590" b="1" dirty="0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 </a:t>
            </a:r>
            <a:r>
              <a:rPr lang="en-US" sz="559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tài</a:t>
            </a:r>
            <a:endParaRPr lang="en-US" sz="5590" b="1" dirty="0">
              <a:solidFill>
                <a:srgbClr val="000000"/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41643" y="1237031"/>
            <a:ext cx="8669234" cy="70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2"/>
              </a:lnSpc>
              <a:spcBef>
                <a:spcPct val="0"/>
              </a:spcBef>
            </a:pPr>
            <a:r>
              <a:rPr lang="en-US" sz="4158" i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Phạm</a:t>
            </a:r>
            <a:r>
              <a:rPr lang="en-US" sz="4158" i="1" dirty="0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 vi </a:t>
            </a:r>
            <a:r>
              <a:rPr lang="en-US" sz="4158" i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nghiên</a:t>
            </a:r>
            <a:r>
              <a:rPr lang="en-US" sz="4158" i="1" dirty="0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 </a:t>
            </a:r>
            <a:r>
              <a:rPr lang="en-US" sz="4158" i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cứu</a:t>
            </a:r>
            <a:r>
              <a:rPr lang="en-US" sz="4158" i="1" dirty="0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  </a:t>
            </a:r>
            <a:r>
              <a:rPr lang="en-US" sz="4158" i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của</a:t>
            </a:r>
            <a:r>
              <a:rPr lang="en-US" sz="4158" i="1" dirty="0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 </a:t>
            </a:r>
            <a:r>
              <a:rPr lang="en-US" sz="4158" i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đề</a:t>
            </a:r>
            <a:r>
              <a:rPr lang="en-US" sz="4158" i="1" dirty="0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 </a:t>
            </a:r>
            <a:r>
              <a:rPr lang="en-US" sz="4158" i="1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tài</a:t>
            </a:r>
            <a:r>
              <a:rPr lang="en-US" sz="4158" i="1" dirty="0">
                <a:solidFill>
                  <a:srgbClr val="000000"/>
                </a:solidFill>
                <a:latin typeface="Times New Roman" panose="02020603050405020304" pitchFamily="18" charset="0"/>
                <a:ea typeface="Canva Sans Italics"/>
                <a:cs typeface="Times New Roman" panose="02020603050405020304" pitchFamily="18" charset="0"/>
                <a:sym typeface="Canva Sans Italics"/>
              </a:rPr>
              <a:t>:</a:t>
            </a:r>
          </a:p>
        </p:txBody>
      </p:sp>
      <p:pic>
        <p:nvPicPr>
          <p:cNvPr id="3074" name="Picture 2" descr="https://vietthue247.vn/wp-content/uploads/2025/06/pham-vi-nghien-cuu-la-gi-4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2" t="-490" r="20654" b="490"/>
          <a:stretch/>
        </p:blipFill>
        <p:spPr bwMode="auto">
          <a:xfrm>
            <a:off x="12889971" y="5049912"/>
            <a:ext cx="5630717" cy="523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9"/>
          <p:cNvSpPr/>
          <p:nvPr/>
        </p:nvSpPr>
        <p:spPr>
          <a:xfrm rot="10800000" flipH="1" flipV="1">
            <a:off x="1" y="6819900"/>
            <a:ext cx="5562600" cy="3477642"/>
          </a:xfrm>
          <a:custGeom>
            <a:avLst/>
            <a:gdLst/>
            <a:ahLst/>
            <a:cxnLst/>
            <a:rect l="l" t="t" r="r" b="b"/>
            <a:pathLst>
              <a:path w="5755580" h="3815470">
                <a:moveTo>
                  <a:pt x="5755580" y="3815470"/>
                </a:moveTo>
                <a:lnTo>
                  <a:pt x="0" y="3815470"/>
                </a:lnTo>
                <a:lnTo>
                  <a:pt x="0" y="0"/>
                </a:lnTo>
                <a:lnTo>
                  <a:pt x="5755580" y="0"/>
                </a:lnTo>
                <a:lnTo>
                  <a:pt x="5755580" y="38154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0800000" flipH="1" flipV="1">
            <a:off x="0" y="7293492"/>
            <a:ext cx="4515663" cy="2993508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2993508"/>
                </a:moveTo>
                <a:lnTo>
                  <a:pt x="0" y="2993508"/>
                </a:lnTo>
                <a:lnTo>
                  <a:pt x="0" y="0"/>
                </a:lnTo>
                <a:lnTo>
                  <a:pt x="4515662" y="0"/>
                </a:lnTo>
                <a:lnTo>
                  <a:pt x="4515662" y="29935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14505705" y="761077"/>
            <a:ext cx="4515663" cy="2993508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0"/>
                </a:moveTo>
                <a:lnTo>
                  <a:pt x="0" y="0"/>
                </a:lnTo>
                <a:lnTo>
                  <a:pt x="0" y="2993508"/>
                </a:lnTo>
                <a:lnTo>
                  <a:pt x="4515662" y="2993508"/>
                </a:lnTo>
                <a:lnTo>
                  <a:pt x="45156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5254" y="359625"/>
            <a:ext cx="14427568" cy="81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9"/>
              </a:lnSpc>
            </a:pP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3.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Cơ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sở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lý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thuyết</a:t>
            </a:r>
            <a:endParaRPr lang="en-US" sz="5499" b="1" dirty="0">
              <a:solidFill>
                <a:srgbClr val="000000"/>
              </a:solidFill>
              <a:latin typeface="Times New Roman" panose="02020603050405020304" pitchFamily="18" charset="0"/>
              <a:ea typeface="Agrandir Heavy"/>
              <a:cs typeface="Times New Roman" panose="02020603050405020304" pitchFamily="18" charset="0"/>
              <a:sym typeface="Agrandir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1864607"/>
            <a:ext cx="14096073" cy="5129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547"/>
              </a:lnSpc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Cơ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sở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lý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thuyết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của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đề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tài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dựa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trên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các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kiến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thức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nền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tảng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và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phát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triển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website.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Trong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đó</a:t>
            </a:r>
            <a:r>
              <a:rPr lang="en-US" sz="4500" dirty="0" smtClean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:</a:t>
            </a:r>
            <a:endParaRPr lang="vi-VN" sz="4500" dirty="0" smtClean="0">
              <a:solidFill>
                <a:srgbClr val="000000"/>
              </a:solidFill>
              <a:latin typeface="Times New Roman" panose="02020603050405020304" pitchFamily="18" charset="0"/>
              <a:ea typeface="Bricolage Grotesque"/>
              <a:cs typeface="Times New Roman" panose="02020603050405020304" pitchFamily="18" charset="0"/>
              <a:sym typeface="Bricolage Grotesque"/>
            </a:endParaRPr>
          </a:p>
          <a:p>
            <a:pPr marL="685800" lvl="0" indent="-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HTML5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website.</a:t>
            </a:r>
          </a:p>
          <a:p>
            <a:pPr marL="685800" lvl="0" indent="-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CSS3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(responsive).</a:t>
            </a:r>
          </a:p>
          <a:p>
            <a:pPr marL="685800" lvl="0" indent="-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JavaScript: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altLang="en-US" sz="4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alt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4" descr="https://d2dkqamqz2k831.cloudfront.net/posts/338-173321743263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8400" y="6227869"/>
            <a:ext cx="4250797" cy="405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0800000" flipH="1" flipV="1">
            <a:off x="0" y="7293492"/>
            <a:ext cx="4515663" cy="2993508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2993508"/>
                </a:moveTo>
                <a:lnTo>
                  <a:pt x="0" y="2993508"/>
                </a:lnTo>
                <a:lnTo>
                  <a:pt x="0" y="0"/>
                </a:lnTo>
                <a:lnTo>
                  <a:pt x="4515662" y="0"/>
                </a:lnTo>
                <a:lnTo>
                  <a:pt x="4515662" y="29935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14533414" y="761079"/>
            <a:ext cx="4515663" cy="2993508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0"/>
                </a:moveTo>
                <a:lnTo>
                  <a:pt x="0" y="0"/>
                </a:lnTo>
                <a:lnTo>
                  <a:pt x="0" y="2993508"/>
                </a:lnTo>
                <a:lnTo>
                  <a:pt x="4515662" y="2993508"/>
                </a:lnTo>
                <a:lnTo>
                  <a:pt x="45156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5254" y="359625"/>
            <a:ext cx="14427568" cy="81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9"/>
              </a:lnSpc>
            </a:pP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4.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Công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nghệ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và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thiết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kế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hệ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thống</a:t>
            </a:r>
            <a:endParaRPr lang="en-US" sz="5499" b="1" dirty="0">
              <a:solidFill>
                <a:srgbClr val="000000"/>
              </a:solidFill>
              <a:latin typeface="Times New Roman" panose="02020603050405020304" pitchFamily="18" charset="0"/>
              <a:ea typeface="Agrandir Heavy"/>
              <a:cs typeface="Times New Roman" panose="02020603050405020304" pitchFamily="18" charset="0"/>
              <a:sym typeface="Agrandir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9601" y="1729535"/>
            <a:ext cx="14100195" cy="6912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341"/>
              </a:lnSpc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Đặc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tả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yêu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cầu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chức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năng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:</a:t>
            </a:r>
          </a:p>
          <a:p>
            <a:pPr lvl="1"/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 Semi-Bold"/>
                <a:cs typeface="Times New Roman" panose="02020603050405020304" pitchFamily="18" charset="0"/>
                <a:sym typeface="Bricolage Grotesque Semi-Bold"/>
              </a:rPr>
              <a:t> </a:t>
            </a:r>
            <a:r>
              <a:rPr lang="vi-VN" sz="4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Khách hàng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vi-VN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Xem danh sách &amp; chi tiết sản phẩm; lọc theo độ tuổi.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vi-VN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giỏ hàng: thêm/xóa/cập nhật số lượng.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vi-VN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Đăng ký/đăng nhập và đặt hàng mô phỏng.</a:t>
            </a:r>
          </a:p>
          <a:p>
            <a:pPr lvl="1"/>
            <a:r>
              <a:rPr lang="vi-VN" sz="4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trị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vi-VN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 trang quản trị.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vi-VN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sản phẩm: thêm/sửa/xóa.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vi-VN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đơn hàng &amp; trạng </a:t>
            </a:r>
            <a:r>
              <a:rPr lang="vi-VN" sz="4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thái, </a:t>
            </a:r>
            <a:r>
              <a:rPr lang="vi-VN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 dõi hệ thống cơ bản.</a:t>
            </a:r>
          </a:p>
        </p:txBody>
      </p:sp>
      <p:pic>
        <p:nvPicPr>
          <p:cNvPr id="4098" name="Picture 2" descr="https://www.saokim.com.vn/wp-content/uploads/2025/02/quan-tri-trai-nghiem-khach-hang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9" t="11179" r="2846" b="9840"/>
          <a:stretch/>
        </p:blipFill>
        <p:spPr bwMode="auto">
          <a:xfrm>
            <a:off x="13868400" y="4100600"/>
            <a:ext cx="3438668" cy="319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0800000" flipH="1" flipV="1">
            <a:off x="0" y="7317737"/>
            <a:ext cx="4515663" cy="2993508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2993508"/>
                </a:moveTo>
                <a:lnTo>
                  <a:pt x="0" y="2993508"/>
                </a:lnTo>
                <a:lnTo>
                  <a:pt x="0" y="0"/>
                </a:lnTo>
                <a:lnTo>
                  <a:pt x="4515662" y="0"/>
                </a:lnTo>
                <a:lnTo>
                  <a:pt x="4515662" y="29935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14674746" y="761079"/>
            <a:ext cx="4515663" cy="2993508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0"/>
                </a:moveTo>
                <a:lnTo>
                  <a:pt x="0" y="0"/>
                </a:lnTo>
                <a:lnTo>
                  <a:pt x="0" y="2993508"/>
                </a:lnTo>
                <a:lnTo>
                  <a:pt x="4515662" y="2993508"/>
                </a:lnTo>
                <a:lnTo>
                  <a:pt x="45156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5254" y="359625"/>
            <a:ext cx="14427568" cy="81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9"/>
              </a:lnSpc>
            </a:pP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4.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Công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nghệ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và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thiết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kế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hệ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thống</a:t>
            </a:r>
            <a:endParaRPr lang="en-US" sz="5499" b="1" dirty="0">
              <a:solidFill>
                <a:srgbClr val="000000"/>
              </a:solidFill>
              <a:latin typeface="Times New Roman" panose="02020603050405020304" pitchFamily="18" charset="0"/>
              <a:ea typeface="Agrandir Heavy"/>
              <a:cs typeface="Times New Roman" panose="02020603050405020304" pitchFamily="18" charset="0"/>
              <a:sym typeface="Agrandir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66053" y="1745027"/>
            <a:ext cx="16669517" cy="8258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73"/>
              </a:lnSpc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Đặc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tả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yêu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cầu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phi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chức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 </a:t>
            </a:r>
            <a:r>
              <a:rPr lang="vi-VN" sz="4500" dirty="0" smtClean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năng: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altLang="en-US" sz="4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huynh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Edge, Chrome).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kịp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>
              <a:lnSpc>
                <a:spcPts val="5273"/>
              </a:lnSpc>
            </a:pPr>
            <a:endParaRPr lang="vi-VN" sz="4500" dirty="0" smtClean="0">
              <a:solidFill>
                <a:srgbClr val="000000"/>
              </a:solidFill>
              <a:latin typeface="Times New Roman" panose="02020603050405020304" pitchFamily="18" charset="0"/>
              <a:ea typeface="Bricolage Grotesque"/>
              <a:cs typeface="Times New Roman" panose="02020603050405020304" pitchFamily="18" charset="0"/>
              <a:sym typeface="Bricolage Grotesque"/>
            </a:endParaRPr>
          </a:p>
          <a:p>
            <a:pPr algn="just">
              <a:lnSpc>
                <a:spcPts val="5273"/>
              </a:lnSpc>
            </a:pPr>
            <a:r>
              <a:rPr lang="vi-VN" sz="45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/>
                <a:cs typeface="Times New Roman" panose="02020603050405020304" pitchFamily="18" charset="0"/>
                <a:sym typeface="Bricolage Grotesque"/>
              </a:rPr>
              <a:t>	</a:t>
            </a: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Bricolage Grotesque"/>
              <a:cs typeface="Times New Roman" panose="02020603050405020304" pitchFamily="18" charset="0"/>
              <a:sym typeface="Bricolage Grotesque"/>
            </a:endParaRPr>
          </a:p>
          <a:p>
            <a:pPr algn="just">
              <a:lnSpc>
                <a:spcPts val="5273"/>
              </a:lnSpc>
            </a:pP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Bricolage Grotesque"/>
              <a:cs typeface="Times New Roman" panose="02020603050405020304" pitchFamily="18" charset="0"/>
              <a:sym typeface="Bricolage Grotesq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0800000" flipH="1" flipV="1">
            <a:off x="0" y="7262319"/>
            <a:ext cx="4515663" cy="2993508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2993508"/>
                </a:moveTo>
                <a:lnTo>
                  <a:pt x="0" y="2993508"/>
                </a:lnTo>
                <a:lnTo>
                  <a:pt x="0" y="0"/>
                </a:lnTo>
                <a:lnTo>
                  <a:pt x="4515662" y="0"/>
                </a:lnTo>
                <a:lnTo>
                  <a:pt x="4515662" y="29935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14533414" y="761079"/>
            <a:ext cx="4515663" cy="2993508"/>
          </a:xfrm>
          <a:custGeom>
            <a:avLst/>
            <a:gdLst/>
            <a:ahLst/>
            <a:cxnLst/>
            <a:rect l="l" t="t" r="r" b="b"/>
            <a:pathLst>
              <a:path w="4515663" h="2993508">
                <a:moveTo>
                  <a:pt x="4515662" y="0"/>
                </a:moveTo>
                <a:lnTo>
                  <a:pt x="0" y="0"/>
                </a:lnTo>
                <a:lnTo>
                  <a:pt x="0" y="2993508"/>
                </a:lnTo>
                <a:lnTo>
                  <a:pt x="4515662" y="2993508"/>
                </a:lnTo>
                <a:lnTo>
                  <a:pt x="45156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17704" y="2471028"/>
            <a:ext cx="11166214" cy="6369302"/>
          </a:xfrm>
          <a:custGeom>
            <a:avLst/>
            <a:gdLst/>
            <a:ahLst/>
            <a:cxnLst/>
            <a:rect l="l" t="t" r="r" b="b"/>
            <a:pathLst>
              <a:path w="11166214" h="6369302">
                <a:moveTo>
                  <a:pt x="0" y="0"/>
                </a:moveTo>
                <a:lnTo>
                  <a:pt x="11166215" y="0"/>
                </a:lnTo>
                <a:lnTo>
                  <a:pt x="11166215" y="6369302"/>
                </a:lnTo>
                <a:lnTo>
                  <a:pt x="0" y="6369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34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359625"/>
            <a:ext cx="14427568" cy="81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9"/>
              </a:lnSpc>
            </a:pP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4.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Công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nghệ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và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thiết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kế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hệ</a:t>
            </a:r>
            <a:r>
              <a:rPr lang="en-US" sz="5499" b="1" dirty="0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 </a:t>
            </a:r>
            <a:r>
              <a:rPr lang="en-US" sz="5499" b="1" dirty="0" err="1">
                <a:solidFill>
                  <a:srgbClr val="000000"/>
                </a:solidFill>
                <a:latin typeface="Times New Roman" panose="02020603050405020304" pitchFamily="18" charset="0"/>
                <a:ea typeface="Agrandir Heavy"/>
                <a:cs typeface="Times New Roman" panose="02020603050405020304" pitchFamily="18" charset="0"/>
                <a:sym typeface="Agrandir Heavy"/>
              </a:rPr>
              <a:t>thống</a:t>
            </a:r>
            <a:endParaRPr lang="en-US" sz="5499" b="1" dirty="0">
              <a:solidFill>
                <a:srgbClr val="000000"/>
              </a:solidFill>
              <a:latin typeface="Times New Roman" panose="02020603050405020304" pitchFamily="18" charset="0"/>
              <a:ea typeface="Agrandir Heavy"/>
              <a:cs typeface="Times New Roman" panose="02020603050405020304" pitchFamily="18" charset="0"/>
              <a:sym typeface="Agrandir Heav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36669" y="1499478"/>
            <a:ext cx="487179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Thiết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kế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hệ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thống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18106" y="9201150"/>
            <a:ext cx="3478887" cy="49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Use case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tổng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rPr>
              <a:t>quát</a:t>
            </a:r>
            <a:endParaRPr lang="en-US" sz="3000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981</Words>
  <Application>Microsoft Office PowerPoint</Application>
  <PresentationFormat>Custom</PresentationFormat>
  <Paragraphs>105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Canva Sans Bold</vt:lpstr>
      <vt:lpstr>Agrandir</vt:lpstr>
      <vt:lpstr>Agrandir Heavy</vt:lpstr>
      <vt:lpstr>Canva Sans</vt:lpstr>
      <vt:lpstr>Agrandir Bold</vt:lpstr>
      <vt:lpstr>Bricolage Grotesque Medium</vt:lpstr>
      <vt:lpstr>Bricolage Grotesque</vt:lpstr>
      <vt:lpstr>Times New Roman</vt:lpstr>
      <vt:lpstr>Canva Sans Italics</vt:lpstr>
      <vt:lpstr>Bricolage Grotesque Semi-Bold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Modern Green Technology Presentation</dc:title>
  <dc:creator>PC</dc:creator>
  <cp:lastModifiedBy>PC</cp:lastModifiedBy>
  <cp:revision>17</cp:revision>
  <dcterms:created xsi:type="dcterms:W3CDTF">2006-08-16T00:00:00Z</dcterms:created>
  <dcterms:modified xsi:type="dcterms:W3CDTF">2026-01-04T19:17:20Z</dcterms:modified>
  <dc:identifier>DAG9YRW0OCk</dc:identifier>
</cp:coreProperties>
</file>